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70" r:id="rId4"/>
    <p:sldId id="273" r:id="rId5"/>
    <p:sldId id="271" r:id="rId6"/>
    <p:sldId id="272" r:id="rId7"/>
    <p:sldId id="274" r:id="rId8"/>
    <p:sldId id="268" r:id="rId9"/>
    <p:sldId id="269" r:id="rId10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58134" autoAdjust="0"/>
  </p:normalViewPr>
  <p:slideViewPr>
    <p:cSldViewPr snapToGrid="0">
      <p:cViewPr varScale="1">
        <p:scale>
          <a:sx n="71" d="100"/>
          <a:sy n="71" d="100"/>
        </p:scale>
        <p:origin x="168" y="4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17" d="100"/>
          <a:sy n="117" d="100"/>
        </p:scale>
        <p:origin x="510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2676"/>
          </a:xfrm>
          <a:prstGeom prst="rect">
            <a:avLst/>
          </a:prstGeom>
        </p:spPr>
        <p:txBody>
          <a:bodyPr vert="horz" lIns="96592" tIns="48297" rIns="96592" bIns="48297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2676"/>
          </a:xfrm>
          <a:prstGeom prst="rect">
            <a:avLst/>
          </a:prstGeom>
        </p:spPr>
        <p:txBody>
          <a:bodyPr vert="horz" lIns="96592" tIns="48297" rIns="96592" bIns="48297" rtlCol="0"/>
          <a:lstStyle>
            <a:lvl1pPr algn="r">
              <a:defRPr sz="1300"/>
            </a:lvl1pPr>
          </a:lstStyle>
          <a:p>
            <a:fld id="{DFC6C2E7-8579-40A2-BD69-4A079B51EC7E}" type="datetimeFigureOut">
              <a:rPr lang="en-AU" smtClean="0"/>
              <a:t>4/08/2018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2" tIns="48297" rIns="96592" bIns="48297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7"/>
            <a:ext cx="5510530" cy="3944868"/>
          </a:xfrm>
          <a:prstGeom prst="rect">
            <a:avLst/>
          </a:prstGeom>
        </p:spPr>
        <p:txBody>
          <a:bodyPr vert="horz" lIns="96592" tIns="48297" rIns="96592" bIns="4829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592" tIns="48297" rIns="96592" bIns="48297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2674"/>
          </a:xfrm>
          <a:prstGeom prst="rect">
            <a:avLst/>
          </a:prstGeom>
        </p:spPr>
        <p:txBody>
          <a:bodyPr vert="horz" lIns="96592" tIns="48297" rIns="96592" bIns="48297" rtlCol="0" anchor="b"/>
          <a:lstStyle>
            <a:lvl1pPr algn="r">
              <a:defRPr sz="1300"/>
            </a:lvl1pPr>
          </a:lstStyle>
          <a:p>
            <a:fld id="{2D436489-BFF3-4A24-8635-5C13812A9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191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1315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12" indent="-181112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0339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 find Complex smart collections hard to create</a:t>
            </a:r>
          </a:p>
          <a:p>
            <a:r>
              <a:rPr lang="en-AU" dirty="0"/>
              <a:t>Hand out Workflow smart collections pdf – the </a:t>
            </a:r>
            <a:r>
              <a:rPr lang="en-AU" dirty="0" err="1"/>
              <a:t>workflow.LRCAT</a:t>
            </a:r>
            <a:r>
              <a:rPr lang="en-AU" dirty="0"/>
              <a:t> referred to is on the USB</a:t>
            </a:r>
          </a:p>
          <a:p>
            <a:r>
              <a:rPr lang="en-AU" dirty="0"/>
              <a:t>Show how to import </a:t>
            </a:r>
            <a:r>
              <a:rPr lang="en-AU" dirty="0" err="1"/>
              <a:t>workflow.LRCAT</a:t>
            </a:r>
            <a:endParaRPr lang="en-AU" dirty="0"/>
          </a:p>
          <a:p>
            <a:r>
              <a:rPr lang="en-AU" dirty="0"/>
              <a:t>Review the workflow collection in master catalogue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5509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Video on collections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9399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Overview on slide</a:t>
            </a:r>
          </a:p>
          <a:p>
            <a:endParaRPr lang="en-AU" b="0" dirty="0"/>
          </a:p>
          <a:p>
            <a:r>
              <a:rPr lang="en-AU" b="0" dirty="0"/>
              <a:t>Demo using </a:t>
            </a:r>
            <a:r>
              <a:rPr lang="en-AU" b="0" dirty="0" err="1"/>
              <a:t>PWCC.lrcat</a:t>
            </a:r>
            <a:endParaRPr lang="en-AU" b="0" dirty="0"/>
          </a:p>
          <a:p>
            <a:endParaRPr lang="en-AU" b="0" dirty="0"/>
          </a:p>
          <a:p>
            <a:r>
              <a:rPr lang="en-AU" b="0" dirty="0"/>
              <a:t>Histogram – same sort of things as is in the camera but finer detail.</a:t>
            </a:r>
          </a:p>
          <a:p>
            <a:r>
              <a:rPr lang="en-AU" b="0" dirty="0"/>
              <a:t>Original + Smart preview – advanced</a:t>
            </a:r>
          </a:p>
          <a:p>
            <a:r>
              <a:rPr lang="en-AU" b="0" dirty="0"/>
              <a:t>Crop and local adjustment tools – I do crop first, local adjustment tools covered in next session</a:t>
            </a:r>
          </a:p>
          <a:p>
            <a:r>
              <a:rPr lang="en-AU" b="0" dirty="0"/>
              <a:t>Treatment: Colour or B&amp;W – We’ll look at B &amp; W later</a:t>
            </a:r>
          </a:p>
          <a:p>
            <a:r>
              <a:rPr lang="en-AU" b="0" dirty="0"/>
              <a:t>Profiles: Camera specific</a:t>
            </a:r>
          </a:p>
          <a:p>
            <a:r>
              <a:rPr lang="en-AU" b="0" dirty="0"/>
              <a:t>WB – selector tool and options under ‘as shot’</a:t>
            </a:r>
          </a:p>
          <a:p>
            <a:r>
              <a:rPr lang="en-AU" b="0" dirty="0"/>
              <a:t>Go through each slider</a:t>
            </a:r>
          </a:p>
          <a:p>
            <a:r>
              <a:rPr lang="en-AU" b="0" dirty="0"/>
              <a:t>‘Normal’ workflow…</a:t>
            </a:r>
          </a:p>
          <a:p>
            <a:endParaRPr lang="en-AU" b="0" dirty="0"/>
          </a:p>
          <a:p>
            <a:r>
              <a:rPr lang="en-AU" b="0" dirty="0"/>
              <a:t>Exposure-&gt; WB -&gt; black and white points (alt key) -&gt;…Highlights/ shadows/ Contrast/ Clarity/ Vibrance/ Saturation/ Dehaze…can all be used as required</a:t>
            </a:r>
          </a:p>
          <a:p>
            <a:endParaRPr lang="en-AU" b="0" dirty="0"/>
          </a:p>
          <a:p>
            <a:r>
              <a:rPr lang="en-AU" b="1" dirty="0"/>
              <a:t>Recommended by the book</a:t>
            </a:r>
            <a:r>
              <a:rPr lang="en-AU" b="0" dirty="0"/>
              <a:t>… WB -&gt; Exposure -&gt; Highlights and shadows -&gt; Whites and Blacks -&gt; Clarity -&gt; Contrast -&gt; Vibrance/ saturation</a:t>
            </a:r>
          </a:p>
          <a:p>
            <a:endParaRPr lang="en-AU" b="0" dirty="0"/>
          </a:p>
          <a:p>
            <a:r>
              <a:rPr lang="en-AU" b="0" dirty="0"/>
              <a:t>May need to go back and re-do some e.g. WB</a:t>
            </a:r>
          </a:p>
          <a:p>
            <a:endParaRPr lang="en-AU" b="0" dirty="0"/>
          </a:p>
          <a:p>
            <a:r>
              <a:rPr lang="en-AU" b="0" dirty="0"/>
              <a:t>Undoing: Ctr Z or history panel; Re-set button, double click on name of slider, hold down alt to reset tone or presence in one go</a:t>
            </a:r>
          </a:p>
          <a:p>
            <a:endParaRPr lang="en-AU" b="0" dirty="0"/>
          </a:p>
          <a:p>
            <a:r>
              <a:rPr lang="en-AU" b="0" dirty="0"/>
              <a:t>Before/ after views – backslash ‘\’ , or Y for side by side</a:t>
            </a:r>
          </a:p>
          <a:p>
            <a:endParaRPr lang="en-AU" b="0" dirty="0"/>
          </a:p>
          <a:p>
            <a:r>
              <a:rPr lang="en-AU" b="0" dirty="0"/>
              <a:t>Virtual copies – virtual copies show as duplicate photos but are not</a:t>
            </a:r>
          </a:p>
          <a:p>
            <a:endParaRPr lang="en-AU" b="0" dirty="0"/>
          </a:p>
          <a:p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4769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Demonstrate using </a:t>
            </a:r>
            <a:r>
              <a:rPr lang="en-AU" dirty="0" err="1"/>
              <a:t>PWCC.lrcat</a:t>
            </a:r>
            <a:endParaRPr lang="en-AU" dirty="0"/>
          </a:p>
          <a:p>
            <a:endParaRPr lang="en-AU" dirty="0"/>
          </a:p>
          <a:p>
            <a:r>
              <a:rPr lang="en-AU" b="1" dirty="0"/>
              <a:t>Tone Curve</a:t>
            </a:r>
          </a:p>
          <a:p>
            <a:r>
              <a:rPr lang="en-AU" dirty="0"/>
              <a:t>Note targeted adjustment option</a:t>
            </a:r>
          </a:p>
          <a:p>
            <a:r>
              <a:rPr lang="en-AU" dirty="0"/>
              <a:t>Point curve versus region curve</a:t>
            </a:r>
          </a:p>
          <a:p>
            <a:r>
              <a:rPr lang="en-AU" dirty="0"/>
              <a:t>Pre-sets under point curve</a:t>
            </a:r>
          </a:p>
          <a:p>
            <a:endParaRPr lang="en-AU" b="1" dirty="0"/>
          </a:p>
          <a:p>
            <a:r>
              <a:rPr lang="en-AU" b="1" dirty="0"/>
              <a:t>HSL/Colour sliders</a:t>
            </a:r>
          </a:p>
          <a:p>
            <a:endParaRPr lang="en-AU" b="1" dirty="0"/>
          </a:p>
          <a:p>
            <a:r>
              <a:rPr lang="en-AU" b="1" dirty="0"/>
              <a:t>Split Toning</a:t>
            </a:r>
          </a:p>
          <a:p>
            <a:r>
              <a:rPr lang="en-AU" b="0" dirty="0"/>
              <a:t>Most useful for black and white. Can add warmth or cool </a:t>
            </a:r>
          </a:p>
          <a:p>
            <a:endParaRPr lang="en-AU" b="1" dirty="0"/>
          </a:p>
          <a:p>
            <a:r>
              <a:rPr lang="en-AU" b="1" dirty="0"/>
              <a:t>Detail</a:t>
            </a:r>
          </a:p>
          <a:p>
            <a:r>
              <a:rPr lang="en-AU" dirty="0"/>
              <a:t>Sharpening </a:t>
            </a:r>
          </a:p>
          <a:p>
            <a:pPr marL="167164" indent="-167164">
              <a:buFontTx/>
              <a:buChar char="-"/>
            </a:pPr>
            <a:r>
              <a:rPr lang="en-AU" dirty="0"/>
              <a:t>zoom to 1:1</a:t>
            </a:r>
          </a:p>
          <a:p>
            <a:pPr marL="167164" indent="-167164">
              <a:buFontTx/>
              <a:buChar char="-"/>
            </a:pPr>
            <a:r>
              <a:rPr lang="en-AU" dirty="0"/>
              <a:t>Masking hold down alt key</a:t>
            </a:r>
          </a:p>
          <a:p>
            <a:endParaRPr lang="en-AU" dirty="0"/>
          </a:p>
          <a:p>
            <a:r>
              <a:rPr lang="en-AU" b="1" dirty="0"/>
              <a:t>Lens Corrections</a:t>
            </a:r>
          </a:p>
          <a:p>
            <a:r>
              <a:rPr lang="en-AU" dirty="0"/>
              <a:t>Profile corrections dependent on camera/lens type</a:t>
            </a:r>
          </a:p>
          <a:p>
            <a:r>
              <a:rPr lang="en-AU" dirty="0"/>
              <a:t>Manual correction if no profile</a:t>
            </a:r>
          </a:p>
          <a:p>
            <a:endParaRPr lang="en-AU" dirty="0"/>
          </a:p>
          <a:p>
            <a:r>
              <a:rPr lang="en-AU" b="1" dirty="0"/>
              <a:t>Transform</a:t>
            </a:r>
          </a:p>
          <a:p>
            <a:endParaRPr lang="en-AU" dirty="0"/>
          </a:p>
          <a:p>
            <a:r>
              <a:rPr lang="en-AU" dirty="0"/>
              <a:t>Correction for verticals etc</a:t>
            </a:r>
          </a:p>
          <a:p>
            <a:r>
              <a:rPr lang="en-AU" dirty="0"/>
              <a:t>Auto or guided</a:t>
            </a:r>
          </a:p>
          <a:p>
            <a:endParaRPr lang="en-AU" dirty="0"/>
          </a:p>
          <a:p>
            <a:r>
              <a:rPr lang="en-AU" b="1" dirty="0"/>
              <a:t>Effects</a:t>
            </a:r>
          </a:p>
          <a:p>
            <a:r>
              <a:rPr lang="en-AU" dirty="0"/>
              <a:t>Adjust for crop</a:t>
            </a:r>
          </a:p>
          <a:p>
            <a:endParaRPr lang="en-AU" dirty="0"/>
          </a:p>
          <a:p>
            <a:r>
              <a:rPr lang="en-AU" b="1" dirty="0"/>
              <a:t>Calibration</a:t>
            </a:r>
            <a:r>
              <a:rPr lang="en-AU" dirty="0"/>
              <a:t> - advanced</a:t>
            </a:r>
          </a:p>
          <a:p>
            <a:endParaRPr lang="en-AU" dirty="0"/>
          </a:p>
          <a:p>
            <a:endParaRPr lang="en-AU" dirty="0"/>
          </a:p>
          <a:p>
            <a:pPr marL="167164" indent="-167164">
              <a:buFontTx/>
              <a:buChar char="-"/>
            </a:pPr>
            <a:endParaRPr lang="en-AU" dirty="0"/>
          </a:p>
          <a:p>
            <a:pPr marL="167164" indent="-167164">
              <a:buFontTx/>
              <a:buChar char="-"/>
            </a:pPr>
            <a:endParaRPr lang="en-AU" dirty="0"/>
          </a:p>
          <a:p>
            <a:pPr marL="167164" indent="-167164">
              <a:buFontTx/>
              <a:buChar char="-"/>
            </a:pP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8122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9215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514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36489-BFF3-4A24-8635-5C13812A9F4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3218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ECB99-ED98-487A-A6CF-825675F04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961E1-F1A7-4F99-BDD9-416A86B86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93959-8FCB-47AC-AF8B-01889641B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668C-09AA-454A-861A-D1BBE7537598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034B0-18DC-44C0-BC06-DFC8E3AE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938A6-3AB7-4998-A18D-DAE356F6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390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E0C1-B849-4D31-8516-7D992318E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5D4F1-63F5-4CBD-BFF6-A05DFB0E9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D3026-353F-48DE-A0CB-BE2D15F06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A040-0DB5-4712-8270-0F074B0B7DEA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DF112-BE65-4C3D-8A15-BD4C8FC2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6B4E5-B952-4FD6-92DA-99F13552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100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66E642-3751-44B9-97FF-5CEE8D237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20003-F18B-41A8-BE66-AEF8E3ADD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197F-257C-454B-8A83-E8E049F0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49C6-C909-4AD9-A70B-C9BEA06BDC6A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84AA1-F0EC-4934-B039-72AB16E76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8145B-8A20-463A-8379-43CF3910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528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88175-0D22-4E16-A2D7-B1ECBBB7B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9B7F7-3DA8-4CAD-8CEA-622FF4838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70433-AA5B-4C9A-99E9-41089358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F775-7FF0-4877-BE83-29256CAAEE73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AB00E-48FA-447C-8DF9-C0F19819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C8DB7-A7F0-4CEB-A609-6382FE39F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970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3BE9F-D77D-4DA5-96AD-3D9C92F24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01FB7-F1D1-4BB7-A8FE-D3563DBE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41594-BFF2-4006-BEF0-23CE4C90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7AB9-95B9-4172-92A9-03CFDA1700ED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F318A-8188-43CC-A219-78C5672CA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3CFA2-78EC-453B-A4A0-27117C64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44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0F57-9E70-4CA0-B702-5E68C277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8BA6-B081-4028-9C37-DB3FA0DC1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9D7C1-0C69-4921-AAAB-D6175A6FE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FAC3D-B3A7-4F7F-8442-D35AC355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15B-3105-446B-AF33-E44B4BC73ADD}" type="datetime1">
              <a:rPr lang="en-AU" smtClean="0"/>
              <a:t>4/08/2018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6B421-6564-4629-8FB3-E45B63602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A68DA-B0F3-4D5C-B895-7CD7D0CB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62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563C1-2D43-4E8B-A838-2BF83CD8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A82D7-6D30-449A-85B6-D355D3041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B700B-7A56-4BAD-ADD7-2CE73BF6C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787F1-50A7-4EF9-9F0C-124973941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0E0E1-EC2C-4D7B-8ABD-22FF32058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79799E-C4F0-4025-A011-F67F2FA4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E98D-C448-42A8-994D-F21DDFC3E4D9}" type="datetime1">
              <a:rPr lang="en-AU" smtClean="0"/>
              <a:t>4/08/2018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41C01-5192-4550-B5F6-DF4B9291B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6A0DF-5439-4BC5-8F08-5E671D184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863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35FD3-AAAF-4280-B02C-F50BB9930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AD879-2E8E-40CF-B7E6-76A0D4666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ECA1-D14A-4130-8DB4-04CB73B0147F}" type="datetime1">
              <a:rPr lang="en-AU" smtClean="0"/>
              <a:t>4/08/2018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6546F-1B9B-49DD-B9DD-39CA9F3F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10B074-3361-435F-898E-C081CC14C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46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CDA44-1B6A-4AC1-BBC3-43F655D7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F204-3A5D-4030-9C0C-0FCB373C5591}" type="datetime1">
              <a:rPr lang="en-AU" smtClean="0"/>
              <a:t>4/08/2018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5E5F64-5C0A-4D5B-93B6-3F3BF1505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AC9F5-BD63-4F0C-9E21-688CEB73D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309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C28A2-04D3-4D8A-B6FB-9D4EE464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34FD0-5C03-4A1C-A49C-4628FF67F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90036-D5D4-4687-ABD5-2C8EC4086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CA80-5F29-47F9-869F-09B1564DD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3673-338B-4D7D-B8CE-35A5CEF46F42}" type="datetime1">
              <a:rPr lang="en-AU" smtClean="0"/>
              <a:t>4/08/2018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71AE4-0081-463A-BD9C-9CB98A0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74ACD-BA24-4A22-B678-5487F25B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77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3CFD-9E6D-48D4-9CAC-F37D5B0F9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5C2B1E-F9F6-400D-A2EA-BB8E00BDB0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16A9C-D540-49F6-92E0-AE74AFB08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C93CB-4E1F-463B-8809-849380139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8B49-95C1-4EBD-AC43-6B8CD0C72182}" type="datetime1">
              <a:rPr lang="en-AU" smtClean="0"/>
              <a:t>4/08/2018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9B856-456B-4E65-B78E-4F130E7A7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01BEF-B9A4-42CA-AD77-6A268F7C7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688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81B4DF-B6F8-4306-963A-78762F3A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C9381-2F8F-4F7F-819D-43546E883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064ED-D521-4256-95B5-2570BBE9B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3793A-3E02-408C-B8AE-A1E13586063B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39FD3-0D29-46B3-BC09-8A491FBD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C510F-19C3-4672-ABB8-637DFDBD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4F765-73C4-4037-8BE8-E7AB699AA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629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4gBOqjw-I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qyJ9s7pPdGk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thomasfitzgeraldphotography.com/product/creative-profile-pack-one/?utm_source=TFP+Store&amp;utm_campaign=9ab70bec33-EMAIL_CAMPAIGN_2018_07_21_01_35&amp;utm_medium=email&amp;utm_term=0_2c77a355b6-9ab70bec33-124554513&amp;mc_cid=9ab70bec33&amp;mc_eid=67ed98961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dobeexchange.com/creativecloud.lightroom-classic.html#produc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57B0DF-0166-4964-895A-94E4518280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7473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C0DEEBF-DB94-4E7E-A9D3-84FA863C3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chemeClr val="bg1">
              <a:lumMod val="75000"/>
              <a:lumOff val="25000"/>
              <a:alpha val="93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A9CA3A-7216-41E0-B3CD-058077FD39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496" y="5336249"/>
            <a:ext cx="5486400" cy="0"/>
          </a:xfrm>
          <a:prstGeom prst="line">
            <a:avLst/>
          </a:prstGeom>
          <a:ln w="22225">
            <a:solidFill>
              <a:schemeClr val="tx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5246D4B-7EF3-47CF-845E-CCE83336B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1821" y="3812954"/>
            <a:ext cx="6465287" cy="1412929"/>
          </a:xfrm>
        </p:spPr>
        <p:txBody>
          <a:bodyPr>
            <a:normAutofit/>
          </a:bodyPr>
          <a:lstStyle/>
          <a:p>
            <a:pPr algn="l"/>
            <a:r>
              <a:rPr lang="en-AU" sz="4800" dirty="0"/>
              <a:t>The Lightroom Sessions</a:t>
            </a:r>
            <a:br>
              <a:rPr lang="en-AU" sz="4800" dirty="0"/>
            </a:br>
            <a:r>
              <a:rPr lang="en-AU" sz="2000" dirty="0">
                <a:solidFill>
                  <a:srgbClr val="DC5736"/>
                </a:solidFill>
              </a:rPr>
              <a:t>A Quick Start Review – Pittwater Camera Club</a:t>
            </a:r>
            <a:br>
              <a:rPr lang="en-AU" sz="2000" dirty="0">
                <a:solidFill>
                  <a:srgbClr val="DC5736"/>
                </a:solidFill>
              </a:rPr>
            </a:br>
            <a:endParaRPr lang="en-AU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7F16D-F671-417A-8A66-A633721C6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1821" y="5446617"/>
            <a:ext cx="6465286" cy="483920"/>
          </a:xfrm>
        </p:spPr>
        <p:txBody>
          <a:bodyPr>
            <a:noAutofit/>
          </a:bodyPr>
          <a:lstStyle/>
          <a:p>
            <a:pPr algn="l"/>
            <a:r>
              <a:rPr lang="en-AU" sz="3600" dirty="0">
                <a:solidFill>
                  <a:srgbClr val="DC5736"/>
                </a:solidFill>
              </a:rPr>
              <a:t>Session 3</a:t>
            </a:r>
          </a:p>
        </p:txBody>
      </p:sp>
    </p:spTree>
    <p:extLst>
      <p:ext uri="{BB962C8B-B14F-4D97-AF65-F5344CB8AC3E}">
        <p14:creationId xmlns:p14="http://schemas.microsoft.com/office/powerpoint/2010/main" val="4035958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10F54-6FAC-4DD8-9242-E27FF5D5C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Aims of Session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D7452-8DE8-4FA6-9D6A-6F187C7C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154"/>
            <a:ext cx="10515600" cy="4351338"/>
          </a:xfrm>
        </p:spPr>
        <p:txBody>
          <a:bodyPr>
            <a:normAutofit/>
          </a:bodyPr>
          <a:lstStyle/>
          <a:p>
            <a:r>
              <a:rPr lang="en-AU" dirty="0"/>
              <a:t>Q &amp; A from session 2 and homework</a:t>
            </a:r>
          </a:p>
          <a:p>
            <a:pPr marL="0" indent="0">
              <a:buNone/>
            </a:pPr>
            <a:r>
              <a:rPr lang="en-AU" dirty="0"/>
              <a:t>More on the Library Module</a:t>
            </a:r>
          </a:p>
          <a:p>
            <a:pPr lvl="1"/>
            <a:r>
              <a:rPr lang="en-AU" dirty="0"/>
              <a:t>Creating and using smart collections</a:t>
            </a:r>
          </a:p>
          <a:p>
            <a:r>
              <a:rPr lang="en-AU" dirty="0"/>
              <a:t>The Develop Module</a:t>
            </a:r>
          </a:p>
          <a:p>
            <a:pPr lvl="1"/>
            <a:r>
              <a:rPr lang="en-AU" dirty="0"/>
              <a:t>Overview of the develop module</a:t>
            </a:r>
          </a:p>
          <a:p>
            <a:pPr lvl="1"/>
            <a:r>
              <a:rPr lang="en-AU" dirty="0"/>
              <a:t>Global adjustments</a:t>
            </a:r>
          </a:p>
          <a:p>
            <a:pPr lvl="2"/>
            <a:r>
              <a:rPr lang="en-AU" dirty="0"/>
              <a:t>Basic Image adjustments for colour</a:t>
            </a:r>
          </a:p>
          <a:p>
            <a:pPr lvl="2"/>
            <a:r>
              <a:rPr lang="en-AU" dirty="0"/>
              <a:t>Profiles, Cropping, straightening, sharpening, noise reduction, lens corrections and transformations, vignetting and adding grain, tone curve, HSL and split toning</a:t>
            </a:r>
          </a:p>
          <a:p>
            <a:pPr lvl="2"/>
            <a:r>
              <a:rPr lang="en-AU" dirty="0"/>
              <a:t>Undoing, history, before and after</a:t>
            </a:r>
          </a:p>
          <a:p>
            <a:pPr lvl="2"/>
            <a:r>
              <a:rPr lang="en-AU" dirty="0"/>
              <a:t>Sync develop settings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C3B19-5082-49A3-8F5F-1153C8BA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A120-9FE1-41B1-935E-C285D625F7B0}" type="datetime1">
              <a:rPr lang="en-AU" smtClean="0"/>
              <a:t>4/08/2018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5A9F2-2E80-4FE2-B871-6F1CF1779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Pittwater Camera Club - The Lightroom Sessions (3)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F2744-8F06-435D-8DE7-286CE8154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8847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D3B76-F5AE-40A9-944A-AFF056BF2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6088"/>
          </a:xfrm>
        </p:spPr>
        <p:txBody>
          <a:bodyPr/>
          <a:lstStyle/>
          <a:p>
            <a:r>
              <a:rPr lang="en-AU" dirty="0"/>
              <a:t>Smart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2673C-F3CB-44E0-A8E0-817CB1CD9B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94423"/>
            <a:ext cx="5181600" cy="3461928"/>
          </a:xfrm>
        </p:spPr>
        <p:txBody>
          <a:bodyPr>
            <a:normAutofit/>
          </a:bodyPr>
          <a:lstStyle/>
          <a:p>
            <a:r>
              <a:rPr lang="en-AU" dirty="0"/>
              <a:t>Simple smart collections</a:t>
            </a:r>
          </a:p>
          <a:p>
            <a:r>
              <a:rPr lang="en-AU" dirty="0"/>
              <a:t>{All, None or Any} criteria 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899F8D1-3C0A-4EF4-BCCD-0D8364150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94423"/>
            <a:ext cx="5181600" cy="3282540"/>
          </a:xfrm>
        </p:spPr>
        <p:txBody>
          <a:bodyPr>
            <a:normAutofit/>
          </a:bodyPr>
          <a:lstStyle/>
          <a:p>
            <a:r>
              <a:rPr lang="en-AU" dirty="0"/>
              <a:t>Complex smart collections</a:t>
            </a:r>
          </a:p>
          <a:p>
            <a:r>
              <a:rPr lang="en-AU" dirty="0"/>
              <a:t>Add further conditional rules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FE69D-47A0-4F8E-A5E3-0760D1BF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5B2FF-AE81-48C7-B11A-A42A632206B3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14579-4C6C-4EED-9F17-8C48090A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23686-3AF9-4F87-B030-AA38A5BCF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3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DC80D9-79C7-4C75-8EA7-8DC4892AB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436" y="4238172"/>
            <a:ext cx="3229711" cy="193879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C7801835-A245-4025-A85B-309B60566DA3}"/>
              </a:ext>
            </a:extLst>
          </p:cNvPr>
          <p:cNvSpPr txBox="1">
            <a:spLocks/>
          </p:cNvSpPr>
          <p:nvPr/>
        </p:nvSpPr>
        <p:spPr>
          <a:xfrm>
            <a:off x="762000" y="1101215"/>
            <a:ext cx="10515600" cy="1720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dirty="0"/>
              <a:t>Photos are added to smart collections automatically based on set criteria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dirty="0"/>
              <a:t>More extensive filtering than the filter bar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dirty="0"/>
              <a:t>God for managing workflow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9490ADB-0AD7-4C50-8BC3-1816BB2A03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0906" y="3862388"/>
            <a:ext cx="57531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551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D9431-3910-4D4D-A7E7-1AB4BA770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3F1F-BBD8-42CC-B624-9E2C7DBAB091}" type="datetime1">
              <a:rPr lang="en-AU" smtClean="0"/>
              <a:t>4/08/2018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87A40-5D2F-4C21-87EF-D7157CB7C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05BC4-0F0C-4A70-8263-B3B85CE7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4</a:t>
            </a:fld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9F4390-48EF-4C77-AE45-E2005A4C4B5C}"/>
              </a:ext>
            </a:extLst>
          </p:cNvPr>
          <p:cNvSpPr txBox="1"/>
          <p:nvPr/>
        </p:nvSpPr>
        <p:spPr>
          <a:xfrm>
            <a:off x="2471554" y="2166425"/>
            <a:ext cx="751064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/>
              <a:t>Smart collections</a:t>
            </a:r>
          </a:p>
          <a:p>
            <a:r>
              <a:rPr lang="en-AU" sz="2800" dirty="0">
                <a:hlinkClick r:id="rId3"/>
              </a:rPr>
              <a:t>https://www.youtube.com/watch?v=S4gBOqjw-IU</a:t>
            </a:r>
            <a:endParaRPr lang="en-AU" sz="2800" dirty="0"/>
          </a:p>
          <a:p>
            <a:r>
              <a:rPr lang="en-AU" sz="2800" dirty="0"/>
              <a:t>Searching collections</a:t>
            </a:r>
          </a:p>
          <a:p>
            <a:r>
              <a:rPr lang="en-AU" sz="2800" dirty="0">
                <a:hlinkClick r:id="rId4"/>
              </a:rPr>
              <a:t>https://www.youtube.com/watch?v=qyJ9s7pPdGk</a:t>
            </a:r>
            <a:endParaRPr lang="en-AU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701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B2B04-BDD4-44FA-9179-A80A43565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Develop Module – Global adjustments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C1994-66CD-4D2B-804B-CC7598F91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313"/>
            <a:ext cx="10515600" cy="4819037"/>
          </a:xfrm>
        </p:spPr>
        <p:txBody>
          <a:bodyPr>
            <a:normAutofit/>
          </a:bodyPr>
          <a:lstStyle/>
          <a:p>
            <a:r>
              <a:rPr lang="en-AU" dirty="0"/>
              <a:t>Fix big problems first - basic panel</a:t>
            </a:r>
          </a:p>
          <a:p>
            <a:r>
              <a:rPr lang="en-AU" dirty="0"/>
              <a:t>Usually follow top to bottom but maybe go back re-do some sliders</a:t>
            </a:r>
          </a:p>
          <a:p>
            <a:r>
              <a:rPr lang="en-AU" dirty="0"/>
              <a:t>RAW files dull and don’t look like the LCD on the back of the camera?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dirty="0"/>
              <a:t>Have a look at ‘profile’ at the top of the basic panel – LR ships with emulation profiles for many cameras – different profiles depending on what camera shot the photo.</a:t>
            </a:r>
          </a:p>
          <a:p>
            <a:r>
              <a:rPr lang="en-AU" dirty="0"/>
              <a:t>Move the sliders all the way to see what they do – usually only a small amount is needed though.</a:t>
            </a:r>
          </a:p>
          <a:p>
            <a:r>
              <a:rPr lang="en-AU" dirty="0"/>
              <a:t>Use ‘Auto’ it’s usually a good starting point…and sometimes all that is needed…but sometimes not!</a:t>
            </a:r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lvl="1">
              <a:buFont typeface="Wingdings" panose="05000000000000000000" pitchFamily="2" charset="2"/>
              <a:buChar char="ü"/>
            </a:pP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B0936-82E6-4332-B6F1-986C1DC8E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6750-D87E-4DC6-AD65-8AAD481E5D86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758C1-CF20-4F53-B5C0-836909BF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C36DF-4AD1-40DE-A967-7C7CE2FA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388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C7F97-4B16-4F0A-A6BE-B694B2193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Develop Module – Global adjustments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3628F-54AE-42C2-921F-52803AC5B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/>
              <a:t>Basic </a:t>
            </a:r>
          </a:p>
          <a:p>
            <a:r>
              <a:rPr lang="en-AU" dirty="0"/>
              <a:t>Tone Curve</a:t>
            </a:r>
          </a:p>
          <a:p>
            <a:r>
              <a:rPr lang="en-AU" dirty="0"/>
              <a:t>HSL/Colour sliders</a:t>
            </a:r>
          </a:p>
          <a:p>
            <a:r>
              <a:rPr lang="en-AU" dirty="0"/>
              <a:t>Split Toning</a:t>
            </a:r>
          </a:p>
          <a:p>
            <a:r>
              <a:rPr lang="en-AU" dirty="0"/>
              <a:t> Detail panel</a:t>
            </a:r>
          </a:p>
          <a:p>
            <a:pPr lvl="1"/>
            <a:r>
              <a:rPr lang="en-AU" dirty="0"/>
              <a:t>Sharpening – default 25 for RAW, 0 for jpeg</a:t>
            </a:r>
          </a:p>
          <a:p>
            <a:pPr lvl="1"/>
            <a:r>
              <a:rPr lang="en-AU" dirty="0"/>
              <a:t>Noise reduction</a:t>
            </a:r>
          </a:p>
          <a:p>
            <a:r>
              <a:rPr lang="en-AU" dirty="0"/>
              <a:t>Lens corrections</a:t>
            </a:r>
          </a:p>
          <a:p>
            <a:r>
              <a:rPr lang="en-AU" dirty="0"/>
              <a:t>Transform (straighten images)</a:t>
            </a:r>
          </a:p>
          <a:p>
            <a:r>
              <a:rPr lang="en-AU" dirty="0"/>
              <a:t>Effects (vignette and grain)</a:t>
            </a:r>
          </a:p>
          <a:p>
            <a:r>
              <a:rPr lang="en-AU" dirty="0"/>
              <a:t>Calibration (of RAW processing – can create your own camera profiles)</a:t>
            </a:r>
          </a:p>
          <a:p>
            <a:r>
              <a:rPr lang="en-AU" dirty="0"/>
              <a:t>Synchronising develop settings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2F3EC-A4E7-4C74-8B6D-B38187D06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E9C8-4934-422A-B8D6-5E11DA2523C5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52CEE-529A-4255-AF13-72F04742A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747D0-BBF7-4672-A03A-147E5FCA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7460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89889-30A9-4CC9-BDA5-4ED7AFB1A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6642D-716D-470B-8724-39CADB4B0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Create some smart collections that capture your rated photos</a:t>
            </a:r>
          </a:p>
          <a:p>
            <a:r>
              <a:rPr lang="en-AU" dirty="0"/>
              <a:t>Develop some images using the global adjustments</a:t>
            </a:r>
          </a:p>
          <a:p>
            <a:r>
              <a:rPr lang="en-AU" dirty="0"/>
              <a:t>Search for some free profiles and pre-sets, figure out how to install them (whoever supplies them usually tells you!) and try them out</a:t>
            </a:r>
          </a:p>
          <a:p>
            <a:r>
              <a:rPr lang="en-AU" dirty="0"/>
              <a:t>E.G. </a:t>
            </a:r>
            <a:r>
              <a:rPr lang="en-AU" dirty="0">
                <a:hlinkClick r:id="rId3"/>
              </a:rPr>
              <a:t>Thomas Fitzgerald</a:t>
            </a:r>
            <a:r>
              <a:rPr lang="en-AU" dirty="0"/>
              <a:t> (profiles) or </a:t>
            </a:r>
            <a:r>
              <a:rPr lang="en-AU" dirty="0">
                <a:hlinkClick r:id="rId4"/>
              </a:rPr>
              <a:t>Adobe Exchange</a:t>
            </a:r>
            <a:r>
              <a:rPr lang="en-AU" dirty="0"/>
              <a:t> (Sort by price low to high to see the free things)</a:t>
            </a:r>
          </a:p>
          <a:p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0F0B4-FA43-4D66-B70A-6EE8B32C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FCB30-7E13-4E75-AC57-9A6BB2769C57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3B08E-665E-48EA-AFA3-8EC099F1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F76FE-1BAC-49DE-A457-AC271520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527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CC627-1F60-4F98-B0F5-0F62A44E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Session 4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3DBB8-175D-4F15-9DAD-ECD7D14E9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/>
              <a:t>Q &amp; A from session 3 and homework</a:t>
            </a:r>
          </a:p>
          <a:p>
            <a:r>
              <a:rPr lang="en-AU" dirty="0"/>
              <a:t>Local Adjustments</a:t>
            </a:r>
          </a:p>
          <a:p>
            <a:pPr lvl="1"/>
            <a:r>
              <a:rPr lang="en-AU" dirty="0"/>
              <a:t>Gradient, radial and brush adjustments</a:t>
            </a:r>
          </a:p>
          <a:p>
            <a:r>
              <a:rPr lang="en-AU" dirty="0"/>
              <a:t>Black and White Adjustments</a:t>
            </a:r>
          </a:p>
          <a:p>
            <a:pPr lvl="1"/>
            <a:r>
              <a:rPr lang="en-AU" dirty="0"/>
              <a:t>Profiles</a:t>
            </a:r>
          </a:p>
          <a:p>
            <a:pPr lvl="1"/>
            <a:r>
              <a:rPr lang="en-AU" dirty="0"/>
              <a:t>B&amp;W panel</a:t>
            </a:r>
          </a:p>
          <a:p>
            <a:pPr lvl="1"/>
            <a:r>
              <a:rPr lang="en-AU" dirty="0"/>
              <a:t>Split toning</a:t>
            </a:r>
          </a:p>
          <a:p>
            <a:r>
              <a:rPr lang="en-AU" dirty="0"/>
              <a:t>Copying settings to other photos; Sync and Auto Sync</a:t>
            </a:r>
          </a:p>
          <a:p>
            <a:r>
              <a:rPr lang="en-AU" dirty="0"/>
              <a:t>Saving settings to apply to other photos – Pre-sets</a:t>
            </a:r>
          </a:p>
          <a:p>
            <a:r>
              <a:rPr lang="en-AU" dirty="0"/>
              <a:t>Creating Panoramas (stitching)</a:t>
            </a:r>
          </a:p>
          <a:p>
            <a:r>
              <a:rPr lang="en-AU" dirty="0"/>
              <a:t>Editing in external programs</a:t>
            </a:r>
          </a:p>
          <a:p>
            <a:pPr lvl="1"/>
            <a:r>
              <a:rPr lang="en-AU" dirty="0"/>
              <a:t>Photoshop</a:t>
            </a:r>
          </a:p>
          <a:p>
            <a:pPr lvl="1"/>
            <a:r>
              <a:rPr lang="en-AU" dirty="0"/>
              <a:t>Nik, </a:t>
            </a:r>
            <a:r>
              <a:rPr lang="en-AU" dirty="0" err="1"/>
              <a:t>Luminar</a:t>
            </a:r>
            <a:r>
              <a:rPr lang="en-AU" dirty="0"/>
              <a:t> 2018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109DF-503C-48F2-A540-F39C2923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6F80-AC75-4D56-AC66-BD45C75122DB}" type="datetime1">
              <a:rPr lang="en-AU" smtClean="0"/>
              <a:t>4/08/2018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6AC80-673C-4019-8546-8258D2C10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13640-69F3-4084-87EE-AD855F75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503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B063AF-689F-45B0-A7A1-911438075D52}"/>
              </a:ext>
            </a:extLst>
          </p:cNvPr>
          <p:cNvSpPr txBox="1"/>
          <p:nvPr/>
        </p:nvSpPr>
        <p:spPr>
          <a:xfrm>
            <a:off x="4142580" y="2105561"/>
            <a:ext cx="3906839" cy="264687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RightUp">
                <a:rot lat="205234" lon="19427920" rev="80255"/>
              </a:camera>
              <a:lightRig rig="flood" dir="t"/>
            </a:scene3d>
            <a:sp3d z="44450" extrusionH="57150" prstMaterial="metal">
              <a:bevelT w="38100" h="38100"/>
              <a:bevelB w="107950" h="171450"/>
              <a:extrusionClr>
                <a:schemeClr val="accent1">
                  <a:lumMod val="50000"/>
                </a:schemeClr>
              </a:extrusionClr>
            </a:sp3d>
          </a:bodyPr>
          <a:lstStyle/>
          <a:p>
            <a:pPr algn="ctr"/>
            <a:r>
              <a:rPr lang="en-AU" sz="16600" dirty="0">
                <a:gradFill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effectLst>
                  <a:reflection blurRad="6350" stA="55000" endA="300" endPos="45500" dir="5400000" sy="-100000" algn="bl" rotWithShape="0"/>
                </a:effectLst>
              </a:rPr>
              <a:t>END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1DA811-86A9-4621-AA74-76C7F06D7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D66E-44A9-45DA-8C80-1AE6ACA379E6}" type="datetime1">
              <a:rPr lang="en-AU" smtClean="0"/>
              <a:t>4/08/2018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B519DE-DAA8-4431-BBE1-D346A69A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Pittwater Camera Club - The Lightroom Sessions (3)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1201CE-5490-489D-A9D6-4D0DB487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F765-73C4-4037-8BE8-E7AB699AA5A5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030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897</Words>
  <Application>Microsoft Office PowerPoint</Application>
  <PresentationFormat>Widescreen</PresentationFormat>
  <Paragraphs>167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The Lightroom Sessions A Quick Start Review – Pittwater Camera Club </vt:lpstr>
      <vt:lpstr>Aims of Session 3</vt:lpstr>
      <vt:lpstr>Smart Collections</vt:lpstr>
      <vt:lpstr>PowerPoint Presentation</vt:lpstr>
      <vt:lpstr>The Develop Module – Global adjustments</vt:lpstr>
      <vt:lpstr>The Develop Module – Global adjustments</vt:lpstr>
      <vt:lpstr>Homework</vt:lpstr>
      <vt:lpstr>Session 4 Topics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Lightroom Session</dc:title>
  <dc:creator>Mark Godfrey</dc:creator>
  <cp:lastModifiedBy>mark godfrey</cp:lastModifiedBy>
  <cp:revision>129</cp:revision>
  <cp:lastPrinted>2018-06-18T06:47:24Z</cp:lastPrinted>
  <dcterms:created xsi:type="dcterms:W3CDTF">2018-06-04T23:53:32Z</dcterms:created>
  <dcterms:modified xsi:type="dcterms:W3CDTF">2018-08-04T05:15:08Z</dcterms:modified>
</cp:coreProperties>
</file>