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75" r:id="rId4"/>
    <p:sldId id="276" r:id="rId5"/>
    <p:sldId id="277" r:id="rId6"/>
    <p:sldId id="278" r:id="rId7"/>
    <p:sldId id="279" r:id="rId8"/>
    <p:sldId id="274" r:id="rId9"/>
    <p:sldId id="268" r:id="rId10"/>
    <p:sldId id="269" r:id="rId11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58134" autoAdjust="0"/>
  </p:normalViewPr>
  <p:slideViewPr>
    <p:cSldViewPr snapToGrid="0">
      <p:cViewPr varScale="1">
        <p:scale>
          <a:sx n="71" d="100"/>
          <a:sy n="71" d="100"/>
        </p:scale>
        <p:origin x="168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51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676"/>
          </a:xfrm>
          <a:prstGeom prst="rect">
            <a:avLst/>
          </a:prstGeom>
        </p:spPr>
        <p:txBody>
          <a:bodyPr vert="horz" lIns="96592" tIns="48297" rIns="96592" bIns="48297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676"/>
          </a:xfrm>
          <a:prstGeom prst="rect">
            <a:avLst/>
          </a:prstGeom>
        </p:spPr>
        <p:txBody>
          <a:bodyPr vert="horz" lIns="96592" tIns="48297" rIns="96592" bIns="48297" rtlCol="0"/>
          <a:lstStyle>
            <a:lvl1pPr algn="r">
              <a:defRPr sz="1300"/>
            </a:lvl1pPr>
          </a:lstStyle>
          <a:p>
            <a:fld id="{DFC6C2E7-8579-40A2-BD69-4A079B51EC7E}" type="datetimeFigureOut">
              <a:rPr lang="en-AU" smtClean="0"/>
              <a:t>4/08/2018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2" tIns="48297" rIns="96592" bIns="48297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6592" tIns="48297" rIns="96592" bIns="4829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592" tIns="48297" rIns="96592" bIns="48297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4"/>
          </a:xfrm>
          <a:prstGeom prst="rect">
            <a:avLst/>
          </a:prstGeom>
        </p:spPr>
        <p:txBody>
          <a:bodyPr vert="horz" lIns="96592" tIns="48297" rIns="96592" bIns="48297" rtlCol="0" anchor="b"/>
          <a:lstStyle>
            <a:lvl1pPr algn="r">
              <a:defRPr sz="1300"/>
            </a:lvl1pPr>
          </a:lstStyle>
          <a:p>
            <a:fld id="{2D436489-BFF3-4A24-8635-5C13812A9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91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31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12" indent="-181112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033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Work on an image to demonstrate each one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844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836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203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21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14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21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ECB99-ED98-487A-A6CF-825675F04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961E1-F1A7-4F99-BDD9-416A86B86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93959-8FCB-47AC-AF8B-01889641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5756-5F44-4BC8-BFFE-448ADD35942E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034B0-18DC-44C0-BC06-DFC8E3AE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938A6-3AB7-4998-A18D-DAE356F6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39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E0C1-B849-4D31-8516-7D992318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5D4F1-63F5-4CBD-BFF6-A05DFB0E9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D3026-353F-48DE-A0CB-BE2D15F0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CE5B-7FB6-446A-B242-3A553C5C9A04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DF112-BE65-4C3D-8A15-BD4C8FC2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6B4E5-B952-4FD6-92DA-99F13552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00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66E642-3751-44B9-97FF-5CEE8D237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20003-F18B-41A8-BE66-AEF8E3ADD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197F-257C-454B-8A83-E8E049F0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AC20-7B27-449A-81DE-923133D1E0E3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84AA1-F0EC-4934-B039-72AB16E7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8145B-8A20-463A-8379-43CF3910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2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8175-0D22-4E16-A2D7-B1ECBBB7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9B7F7-3DA8-4CAD-8CEA-622FF4838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70433-AA5B-4C9A-99E9-41089358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0680-BDDD-446E-99F3-50D117973B3A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AB00E-48FA-447C-8DF9-C0F19819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C8DB7-A7F0-4CEB-A609-6382FE39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70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BE9F-D77D-4DA5-96AD-3D9C92F24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1FB7-F1D1-4BB7-A8FE-D3563DBE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41594-BFF2-4006-BEF0-23CE4C90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5657-6373-4C52-9B9A-F333107D9710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F318A-8188-43CC-A219-78C5672C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3CFA2-78EC-453B-A4A0-27117C64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4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0F57-9E70-4CA0-B702-5E68C277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8BA6-B081-4028-9C37-DB3FA0DC1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9D7C1-0C69-4921-AAAB-D6175A6FE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FAC3D-B3A7-4F7F-8442-D35AC355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62A-C43C-4732-8462-1F4384A20961}" type="datetime1">
              <a:rPr lang="en-AU" smtClean="0"/>
              <a:t>4/08/2018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6B421-6564-4629-8FB3-E45B6360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A68DA-B0F3-4D5C-B895-7CD7D0CB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62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63C1-2D43-4E8B-A838-2BF83CD8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A82D7-6D30-449A-85B6-D355D3041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B700B-7A56-4BAD-ADD7-2CE73BF6C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787F1-50A7-4EF9-9F0C-124973941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0E0E1-EC2C-4D7B-8ABD-22FF32058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79799E-C4F0-4025-A011-F67F2FA4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149-A48B-44F7-AD4A-922544515A58}" type="datetime1">
              <a:rPr lang="en-AU" smtClean="0"/>
              <a:t>4/08/2018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41C01-5192-4550-B5F6-DF4B9291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6A0DF-5439-4BC5-8F08-5E671D18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863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5FD3-AAAF-4280-B02C-F50BB993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AD879-2E8E-40CF-B7E6-76A0D466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B5BB-A2FE-4024-8BD0-5D597F398BF1}" type="datetime1">
              <a:rPr lang="en-AU" smtClean="0"/>
              <a:t>4/08/2018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6546F-1B9B-49DD-B9DD-39CA9F3F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0B074-3361-435F-898E-C081CC14C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CDA44-1B6A-4AC1-BBC3-43F655D7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54E5-F43B-4143-A2DF-37B2888906EA}" type="datetime1">
              <a:rPr lang="en-AU" smtClean="0"/>
              <a:t>4/08/2018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E5F64-5C0A-4D5B-93B6-3F3BF150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AC9F5-BD63-4F0C-9E21-688CEB73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09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28A2-04D3-4D8A-B6FB-9D4EE464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34FD0-5C03-4A1C-A49C-4628FF67F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0036-D5D4-4687-ABD5-2C8EC4086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A80-5F29-47F9-869F-09B1564D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46D5-79EC-4691-81AA-CD345A1BCAF2}" type="datetime1">
              <a:rPr lang="en-AU" smtClean="0"/>
              <a:t>4/08/2018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1AE4-0081-463A-BD9C-9CB98A0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74ACD-BA24-4A22-B678-5487F25B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77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3CFD-9E6D-48D4-9CAC-F37D5B0F9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C2B1E-F9F6-400D-A2EA-BB8E00BDB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16A9C-D540-49F6-92E0-AE74AFB08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C93CB-4E1F-463B-8809-84938013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5713-0FC8-4938-BE94-9FD74178657E}" type="datetime1">
              <a:rPr lang="en-AU" smtClean="0"/>
              <a:t>4/08/2018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9B856-456B-4E65-B78E-4F130E7A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01BEF-B9A4-42CA-AD77-6A268F7C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688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1B4DF-B6F8-4306-963A-78762F3A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C9381-2F8F-4F7F-819D-43546E883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064ED-D521-4256-95B5-2570BBE9B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0C47-3E1F-494F-8C7E-1393CD0D75F2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39FD3-0D29-46B3-BC09-8A491FBD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C510F-19C3-4672-ABB8-637DFDBD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62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7B0DF-0166-4964-895A-94E4518280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7473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C0DEEBF-DB94-4E7E-A9D3-84FA863C3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chemeClr val="bg1">
              <a:lumMod val="75000"/>
              <a:lumOff val="25000"/>
              <a:alpha val="93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A9CA3A-7216-41E0-B3CD-058077FD3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496" y="5336249"/>
            <a:ext cx="5486400" cy="0"/>
          </a:xfrm>
          <a:prstGeom prst="line">
            <a:avLst/>
          </a:prstGeom>
          <a:ln w="22225"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5246D4B-7EF3-47CF-845E-CCE83336B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1821" y="3812954"/>
            <a:ext cx="6465287" cy="1412929"/>
          </a:xfrm>
        </p:spPr>
        <p:txBody>
          <a:bodyPr>
            <a:normAutofit/>
          </a:bodyPr>
          <a:lstStyle/>
          <a:p>
            <a:pPr algn="l"/>
            <a:r>
              <a:rPr lang="en-AU" sz="4800" dirty="0"/>
              <a:t>The Lightroom Sessions</a:t>
            </a:r>
            <a:br>
              <a:rPr lang="en-AU" sz="4800" dirty="0"/>
            </a:br>
            <a:r>
              <a:rPr lang="en-AU" sz="2000" dirty="0">
                <a:solidFill>
                  <a:srgbClr val="DC5736"/>
                </a:solidFill>
              </a:rPr>
              <a:t>A Quick Start Review – Pittwater Camera Club</a:t>
            </a:r>
            <a:br>
              <a:rPr lang="en-AU" sz="2000" dirty="0">
                <a:solidFill>
                  <a:srgbClr val="DC5736"/>
                </a:solidFill>
              </a:rPr>
            </a:br>
            <a:endParaRPr lang="en-AU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7F16D-F671-417A-8A66-A633721C6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1821" y="5446617"/>
            <a:ext cx="6465286" cy="483920"/>
          </a:xfrm>
        </p:spPr>
        <p:txBody>
          <a:bodyPr>
            <a:noAutofit/>
          </a:bodyPr>
          <a:lstStyle/>
          <a:p>
            <a:pPr algn="l"/>
            <a:r>
              <a:rPr lang="en-AU" sz="3600" dirty="0">
                <a:solidFill>
                  <a:srgbClr val="DC5736"/>
                </a:solidFill>
              </a:rPr>
              <a:t>Session 4</a:t>
            </a:r>
          </a:p>
        </p:txBody>
      </p:sp>
    </p:spTree>
    <p:extLst>
      <p:ext uri="{BB962C8B-B14F-4D97-AF65-F5344CB8AC3E}">
        <p14:creationId xmlns:p14="http://schemas.microsoft.com/office/powerpoint/2010/main" val="4035958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B063AF-689F-45B0-A7A1-911438075D52}"/>
              </a:ext>
            </a:extLst>
          </p:cNvPr>
          <p:cNvSpPr txBox="1"/>
          <p:nvPr/>
        </p:nvSpPr>
        <p:spPr>
          <a:xfrm>
            <a:off x="4142580" y="2105561"/>
            <a:ext cx="3906839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RightUp">
                <a:rot lat="205234" lon="19427920" rev="80255"/>
              </a:camera>
              <a:lightRig rig="flood" dir="t"/>
            </a:scene3d>
            <a:sp3d z="44450" extrusionH="57150" prstMaterial="metal">
              <a:bevelT w="38100" h="38100"/>
              <a:bevelB w="107950" h="171450"/>
              <a:extrusionClr>
                <a:schemeClr val="accent1">
                  <a:lumMod val="50000"/>
                </a:schemeClr>
              </a:extrusionClr>
            </a:sp3d>
          </a:bodyPr>
          <a:lstStyle/>
          <a:p>
            <a:pPr algn="ctr"/>
            <a:r>
              <a:rPr lang="en-AU" sz="16600" dirty="0">
                <a:gradFill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effectLst>
                  <a:reflection blurRad="6350" stA="55000" endA="300" endPos="45500" dir="5400000" sy="-100000" algn="bl" rotWithShape="0"/>
                </a:effectLst>
              </a:rPr>
              <a:t>END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DA811-86A9-4621-AA74-76C7F06D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0EB2-5D6E-485D-B8DB-DABFEE7CB6EB}" type="datetime1">
              <a:rPr lang="en-AU" smtClean="0"/>
              <a:t>4/08/2018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519DE-DAA8-4431-BBE1-D346A69A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201CE-5490-489D-A9D6-4D0DB487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30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10F54-6FAC-4DD8-9242-E27FF5D5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Aims of Session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7452-8DE8-4FA6-9D6A-6F187C7C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154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Q &amp; A from session 3 and homework</a:t>
            </a:r>
          </a:p>
          <a:p>
            <a:r>
              <a:rPr lang="en-AU" dirty="0"/>
              <a:t>The Develop Module</a:t>
            </a:r>
          </a:p>
          <a:p>
            <a:r>
              <a:rPr lang="en-AU" dirty="0"/>
              <a:t>Local Adjustments</a:t>
            </a:r>
          </a:p>
          <a:p>
            <a:pPr lvl="1"/>
            <a:r>
              <a:rPr lang="en-AU" dirty="0"/>
              <a:t>Gradient, radial and brush adjustments</a:t>
            </a:r>
          </a:p>
          <a:p>
            <a:r>
              <a:rPr lang="en-AU" dirty="0"/>
              <a:t>Black and White Adjustments</a:t>
            </a:r>
          </a:p>
          <a:p>
            <a:pPr lvl="1"/>
            <a:r>
              <a:rPr lang="en-AU" dirty="0"/>
              <a:t>Profiles</a:t>
            </a:r>
          </a:p>
          <a:p>
            <a:pPr lvl="1"/>
            <a:r>
              <a:rPr lang="en-AU" dirty="0"/>
              <a:t>B&amp;W panel</a:t>
            </a:r>
          </a:p>
          <a:p>
            <a:pPr lvl="1"/>
            <a:r>
              <a:rPr lang="en-AU" dirty="0"/>
              <a:t>Split toning</a:t>
            </a:r>
          </a:p>
          <a:p>
            <a:r>
              <a:rPr lang="en-AU" dirty="0"/>
              <a:t>Saving settings to apply to other photos – Pre-sets</a:t>
            </a:r>
          </a:p>
          <a:p>
            <a:r>
              <a:rPr lang="en-AU" dirty="0"/>
              <a:t>HDR and Panoramas (stitching)</a:t>
            </a:r>
          </a:p>
          <a:p>
            <a:r>
              <a:rPr lang="en-AU" dirty="0"/>
              <a:t>Editing in external programs</a:t>
            </a:r>
          </a:p>
          <a:p>
            <a:pPr lvl="1"/>
            <a:r>
              <a:rPr lang="en-AU" dirty="0"/>
              <a:t>Photoshop</a:t>
            </a:r>
          </a:p>
          <a:p>
            <a:pPr lvl="1"/>
            <a:r>
              <a:rPr lang="en-AU" dirty="0"/>
              <a:t>Nik, </a:t>
            </a:r>
            <a:r>
              <a:rPr lang="en-AU" dirty="0" err="1"/>
              <a:t>Luminar</a:t>
            </a:r>
            <a:r>
              <a:rPr lang="en-AU" dirty="0"/>
              <a:t> 2018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C3B19-5082-49A3-8F5F-1153C8BA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5F1F-C77A-4FB9-A6CC-773DAE89460C}" type="datetime1">
              <a:rPr lang="en-AU" smtClean="0"/>
              <a:t>4/08/2018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5A9F2-2E80-4FE2-B871-6F1CF177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Pittwater Camera Club - The Lightroom Sessions (4)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F2744-8F06-435D-8DE7-286CE815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884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40FD-D241-4C60-9CCD-B554A37D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Develop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8AEB8-E6B9-4294-AA69-41762C27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Local adjustments – i.e. apply to a section of an image </a:t>
            </a:r>
          </a:p>
          <a:p>
            <a:r>
              <a:rPr lang="en-AU" dirty="0"/>
              <a:t>Crop tool: straighten, aspect, angle, overlay</a:t>
            </a:r>
          </a:p>
          <a:p>
            <a:r>
              <a:rPr lang="en-AU" dirty="0"/>
              <a:t>Spot removal</a:t>
            </a:r>
          </a:p>
          <a:p>
            <a:r>
              <a:rPr lang="en-AU" dirty="0"/>
              <a:t>Red Eye </a:t>
            </a:r>
          </a:p>
          <a:p>
            <a:r>
              <a:rPr lang="en-AU" dirty="0"/>
              <a:t>Graduated filter, Radial Filter, Brush</a:t>
            </a:r>
          </a:p>
          <a:p>
            <a:pPr lvl="1"/>
            <a:r>
              <a:rPr lang="en-AU" dirty="0"/>
              <a:t>Effects, saving a pre-set, fading the effect, Range mask, brushing the effect, show overlay, feathering, applying colour overlay, auto mask, erase, brush flow and density</a:t>
            </a:r>
          </a:p>
          <a:p>
            <a:r>
              <a:rPr lang="en-AU" dirty="0"/>
              <a:t>Can also Synchronise local adjustments – very useful for spots!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DFD6A-F3EF-4E80-90DF-3C572F8A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FB7F-680F-4564-B034-49079C0A2793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A757B-973E-44DA-AF23-B91BCDAD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7A721-D885-403E-9C7C-058EA487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00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7FD13-9D09-462A-A8E0-F4FC7589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Black and White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72B8A-8BE2-47C0-AF65-A218FC29F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Basic panel – “Treatment: Colour or Black and White”</a:t>
            </a:r>
          </a:p>
          <a:p>
            <a:r>
              <a:rPr lang="en-AU" dirty="0"/>
              <a:t>Clicking on Black and White changes the “HSL/Colour” panel to “B &amp; W”</a:t>
            </a:r>
          </a:p>
          <a:p>
            <a:r>
              <a:rPr lang="en-AU" dirty="0"/>
              <a:t>All the other panels adjustment tools work the same as for colour</a:t>
            </a:r>
          </a:p>
          <a:p>
            <a:r>
              <a:rPr lang="en-AU" dirty="0"/>
              <a:t>B &amp; W panel – darken or brighten the tones in the image corresponding to the colours</a:t>
            </a:r>
          </a:p>
          <a:p>
            <a:r>
              <a:rPr lang="en-AU" dirty="0"/>
              <a:t>Auto is a good starting point</a:t>
            </a:r>
          </a:p>
          <a:p>
            <a:r>
              <a:rPr lang="en-AU" dirty="0"/>
              <a:t>Also B &amp; W profiles in the basic panel – don’t effect the sliders in the B &amp; W panel</a:t>
            </a:r>
          </a:p>
          <a:p>
            <a:r>
              <a:rPr lang="en-AU" dirty="0"/>
              <a:t>Calibration panel can provide some finer control to the colour mix too</a:t>
            </a:r>
          </a:p>
          <a:p>
            <a:r>
              <a:rPr lang="en-AU" dirty="0"/>
              <a:t>Split toning panel is effectively “Duo-Toning”</a:t>
            </a:r>
          </a:p>
          <a:p>
            <a:r>
              <a:rPr lang="en-AU" dirty="0"/>
              <a:t>Selective colour using HSL – not B &amp; 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9EA61-FCF6-4248-9910-80192B34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2FB-742F-4932-B08C-7833F56B79E4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4F969-1B0F-44E9-A62D-27BBE720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Pittwater Camera Club - The Lightroom Sessions (4)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61513-8E41-4155-B3E0-36B7C576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473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30D0-06F8-408C-BCBA-092CA5D5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Saving Settings to apply to other photos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5806-2039-4D74-9784-316BC8E0F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Apply the adjustments done to one image to another (or more) images</a:t>
            </a:r>
          </a:p>
          <a:p>
            <a:r>
              <a:rPr lang="en-AU" dirty="0"/>
              <a:t>Can be done ‘on the fly’ through sync settings already covered</a:t>
            </a:r>
          </a:p>
          <a:p>
            <a:r>
              <a:rPr lang="en-AU" dirty="0"/>
              <a:t>Or save as a pre-set</a:t>
            </a:r>
          </a:p>
          <a:p>
            <a:pPr lvl="1"/>
            <a:r>
              <a:rPr lang="en-AU" dirty="0"/>
              <a:t>Create a pre-set</a:t>
            </a:r>
          </a:p>
          <a:p>
            <a:pPr lvl="1"/>
            <a:r>
              <a:rPr lang="en-AU" dirty="0"/>
              <a:t>Note: Auto settings</a:t>
            </a:r>
          </a:p>
          <a:p>
            <a:pPr lvl="1"/>
            <a:r>
              <a:rPr lang="en-AU" dirty="0"/>
              <a:t>Can be grouped</a:t>
            </a:r>
          </a:p>
          <a:p>
            <a:pPr lvl="1"/>
            <a:r>
              <a:rPr lang="en-AU" dirty="0"/>
              <a:t>Manage pre-sets</a:t>
            </a:r>
          </a:p>
          <a:p>
            <a:pPr lvl="1"/>
            <a:r>
              <a:rPr lang="en-AU" dirty="0"/>
              <a:t>Apply on import feature</a:t>
            </a:r>
          </a:p>
          <a:p>
            <a:pPr marL="514350" indent="-514350">
              <a:buFont typeface="+mj-lt"/>
              <a:buAutoNum type="alphaUcPeriod" startAt="2"/>
            </a:pPr>
            <a:endParaRPr lang="en-AU" dirty="0"/>
          </a:p>
          <a:p>
            <a:pPr marL="514350" indent="-514350">
              <a:buFont typeface="+mj-lt"/>
              <a:buAutoNum type="alphaUcPeriod" startAt="2"/>
            </a:pPr>
            <a:endParaRPr lang="en-AU" dirty="0"/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A1594-08D3-45A0-B74E-4262EFF1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D7EA-8AB6-49F0-B917-766BF393A4E2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A49B6-AB82-445A-9FD5-E101081A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A3FF5-82B1-4F33-80A1-E811CD15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249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3993-5888-42D8-B620-B379C977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HDR and Panoramas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F6257-B93A-454B-AA4E-92A1DE15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Frist take some images to stitch or for high dynamic range</a:t>
            </a:r>
          </a:p>
          <a:p>
            <a:r>
              <a:rPr lang="en-AU" dirty="0"/>
              <a:t>Select all the images in the set</a:t>
            </a:r>
          </a:p>
          <a:p>
            <a:r>
              <a:rPr lang="en-AU" dirty="0"/>
              <a:t>Photo merge to panorama </a:t>
            </a:r>
          </a:p>
          <a:p>
            <a:r>
              <a:rPr lang="en-AU" dirty="0"/>
              <a:t>Try different projections, auto crop or not, move the boundary warp slider to fill in </a:t>
            </a:r>
          </a:p>
          <a:p>
            <a:r>
              <a:rPr lang="en-AU" dirty="0"/>
              <a:t>A new “</a:t>
            </a:r>
            <a:r>
              <a:rPr lang="en-AU" dirty="0" err="1"/>
              <a:t>dng</a:t>
            </a:r>
            <a:r>
              <a:rPr lang="en-AU" dirty="0"/>
              <a:t>” image is created – still a RAW file</a:t>
            </a:r>
          </a:p>
          <a:p>
            <a:r>
              <a:rPr lang="en-AU" dirty="0"/>
              <a:t>Photo merge to HDR</a:t>
            </a:r>
          </a:p>
          <a:p>
            <a:r>
              <a:rPr lang="en-AU" dirty="0"/>
              <a:t>Check auto-align and auto settings (it just applies Auto and can be changed)</a:t>
            </a:r>
          </a:p>
          <a:p>
            <a:r>
              <a:rPr lang="en-AU" dirty="0" err="1"/>
              <a:t>Deghost</a:t>
            </a:r>
            <a:r>
              <a:rPr lang="en-AU" dirty="0"/>
              <a:t> handles moving objects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3959-B3CE-4CEC-9FF8-32161F15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705-76DB-4BE8-9723-52757DAC3469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EF83A-99CD-490F-8C1D-B2AF178C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8D2EC-B8D8-4917-911D-A336BC04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328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EC5A-99AA-4C46-BFA0-8D527C01D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Editing in external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E399-8590-4BC3-B7A7-8DBDA2E62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Some external editors are accessed a little differently</a:t>
            </a:r>
          </a:p>
          <a:p>
            <a:r>
              <a:rPr lang="en-AU" dirty="0"/>
              <a:t>Through ‘edit in’ menu</a:t>
            </a:r>
          </a:p>
          <a:p>
            <a:pPr lvl="1"/>
            <a:r>
              <a:rPr lang="en-AU" dirty="0"/>
              <a:t>Photoshop</a:t>
            </a:r>
          </a:p>
          <a:p>
            <a:pPr lvl="1"/>
            <a:r>
              <a:rPr lang="en-AU" dirty="0"/>
              <a:t>NIK – </a:t>
            </a:r>
            <a:r>
              <a:rPr lang="en-AU" dirty="0" err="1"/>
              <a:t>eg</a:t>
            </a:r>
            <a:r>
              <a:rPr lang="en-AU" dirty="0"/>
              <a:t> silver effects pro</a:t>
            </a:r>
          </a:p>
          <a:p>
            <a:pPr lvl="1"/>
            <a:r>
              <a:rPr lang="en-AU" dirty="0"/>
              <a:t>Creates a new file - these get stacked together, included in collections, same metadata etc</a:t>
            </a:r>
          </a:p>
          <a:p>
            <a:pPr lvl="1"/>
            <a:r>
              <a:rPr lang="en-AU" dirty="0"/>
              <a:t>Can choose to have lightroom adjustments applied or not</a:t>
            </a:r>
          </a:p>
          <a:p>
            <a:r>
              <a:rPr lang="en-AU" dirty="0"/>
              <a:t>Through ‘plug-in extras’</a:t>
            </a:r>
          </a:p>
          <a:p>
            <a:pPr lvl="1"/>
            <a:r>
              <a:rPr lang="en-AU" dirty="0" err="1"/>
              <a:t>Luminar</a:t>
            </a:r>
            <a:r>
              <a:rPr lang="en-AU" dirty="0"/>
              <a:t> 2018</a:t>
            </a:r>
          </a:p>
          <a:p>
            <a:pPr lvl="1"/>
            <a:r>
              <a:rPr lang="en-AU" dirty="0"/>
              <a:t>May need to sync folders</a:t>
            </a:r>
          </a:p>
          <a:p>
            <a:pPr lvl="1"/>
            <a:r>
              <a:rPr lang="en-AU" dirty="0"/>
              <a:t>Creates new file but </a:t>
            </a:r>
            <a:r>
              <a:rPr lang="en-AU" dirty="0" err="1"/>
              <a:t>hwo</a:t>
            </a:r>
            <a:r>
              <a:rPr lang="en-AU" dirty="0"/>
              <a:t> it’s handled varies, not stacked, not in collection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55336-6B20-4703-A736-70FF2318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3AF5-6670-44EC-A3E3-9A7C636B3E99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015A5-0841-495F-B36A-E98B3CE2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14518-EDD0-444D-8710-07033BE1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78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9889-30A9-4CC9-BDA5-4ED7AFB1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6642D-716D-470B-8724-39CADB4B0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Edit some photos using both local and global adjustments</a:t>
            </a:r>
          </a:p>
          <a:p>
            <a:r>
              <a:rPr lang="en-AU" dirty="0"/>
              <a:t>Edit some images and do the round trip from lightroom to photoshop and back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0F0B4-FA43-4D66-B70A-6EE8B32C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8051-1228-4F8D-A177-E1DE914DA66F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3B08E-665E-48EA-AFA3-8EC099F1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F76FE-1BAC-49DE-A457-AC271520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27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C627-1F60-4F98-B0F5-0F62A44E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Session 5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3DBB8-175D-4F15-9DAD-ECD7D14E9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Q &amp; A from session 4 and homework</a:t>
            </a:r>
          </a:p>
          <a:p>
            <a:r>
              <a:rPr lang="en-AU" dirty="0"/>
              <a:t>Exporting images</a:t>
            </a:r>
          </a:p>
          <a:p>
            <a:pPr lvl="1"/>
            <a:r>
              <a:rPr lang="en-AU" dirty="0"/>
              <a:t>Types of exports </a:t>
            </a:r>
          </a:p>
          <a:p>
            <a:pPr lvl="1"/>
            <a:r>
              <a:rPr lang="en-AU" dirty="0"/>
              <a:t>Saving export parameters as a pre-set</a:t>
            </a:r>
          </a:p>
          <a:p>
            <a:pPr lvl="1"/>
            <a:r>
              <a:rPr lang="en-AU" dirty="0"/>
              <a:t>Setting up an export pre-set for submitting images to PWCC comps</a:t>
            </a:r>
          </a:p>
          <a:p>
            <a:pPr lvl="1"/>
            <a:r>
              <a:rPr lang="en-AU" dirty="0"/>
              <a:t>Publish Services</a:t>
            </a:r>
          </a:p>
          <a:p>
            <a:r>
              <a:rPr lang="en-AU" dirty="0"/>
              <a:t>Printing images on a printer at home</a:t>
            </a:r>
          </a:p>
          <a:p>
            <a:pPr lvl="1"/>
            <a:r>
              <a:rPr lang="en-AU" dirty="0"/>
              <a:t>The print module – we’ll do everything but actually printing an image</a:t>
            </a:r>
          </a:p>
          <a:p>
            <a:pPr lvl="1"/>
            <a:r>
              <a:rPr lang="en-AU" dirty="0"/>
              <a:t>Easy </a:t>
            </a:r>
            <a:r>
              <a:rPr lang="en-AU" dirty="0" err="1"/>
              <a:t>tryptich</a:t>
            </a:r>
            <a:endParaRPr lang="en-AU" dirty="0"/>
          </a:p>
          <a:p>
            <a:pPr lvl="1"/>
            <a:r>
              <a:rPr lang="en-AU" dirty="0"/>
              <a:t>Contact sheets – printing to a file</a:t>
            </a:r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109DF-503C-48F2-A540-F39C2923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103C-5911-43A9-BB0B-D93686DB4513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6AC80-673C-4019-8546-8258D2C1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(4)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13640-69F3-4084-87EE-AD855F75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03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691</Words>
  <Application>Microsoft Office PowerPoint</Application>
  <PresentationFormat>Widescreen</PresentationFormat>
  <Paragraphs>116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Lightroom Sessions A Quick Start Review – Pittwater Camera Club </vt:lpstr>
      <vt:lpstr>Aims of Session 4</vt:lpstr>
      <vt:lpstr>The Develop Module</vt:lpstr>
      <vt:lpstr>Black and White Adjustments</vt:lpstr>
      <vt:lpstr>Saving Settings to apply to other photos</vt:lpstr>
      <vt:lpstr>HDR and Panoramas</vt:lpstr>
      <vt:lpstr>Editing in external programs</vt:lpstr>
      <vt:lpstr>Homework</vt:lpstr>
      <vt:lpstr>Session 5 Topics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Lightroom Session</dc:title>
  <dc:creator>Mark Godfrey</dc:creator>
  <cp:lastModifiedBy>mark godfrey</cp:lastModifiedBy>
  <cp:revision>144</cp:revision>
  <cp:lastPrinted>2018-06-18T06:47:24Z</cp:lastPrinted>
  <dcterms:created xsi:type="dcterms:W3CDTF">2018-06-04T23:53:32Z</dcterms:created>
  <dcterms:modified xsi:type="dcterms:W3CDTF">2018-08-04T05:14:22Z</dcterms:modified>
</cp:coreProperties>
</file>